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56"/>
  </p:notesMasterIdLst>
  <p:sldIdLst>
    <p:sldId id="320" r:id="rId2"/>
    <p:sldId id="257" r:id="rId3"/>
    <p:sldId id="258" r:id="rId4"/>
    <p:sldId id="283" r:id="rId5"/>
    <p:sldId id="321" r:id="rId6"/>
    <p:sldId id="260" r:id="rId7"/>
    <p:sldId id="261" r:id="rId8"/>
    <p:sldId id="263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88" r:id="rId21"/>
    <p:sldId id="274" r:id="rId22"/>
    <p:sldId id="275" r:id="rId23"/>
    <p:sldId id="276" r:id="rId24"/>
    <p:sldId id="277" r:id="rId25"/>
    <p:sldId id="278" r:id="rId26"/>
    <p:sldId id="279" r:id="rId27"/>
    <p:sldId id="322" r:id="rId28"/>
    <p:sldId id="281" r:id="rId29"/>
    <p:sldId id="282" r:id="rId30"/>
    <p:sldId id="299" r:id="rId31"/>
    <p:sldId id="290" r:id="rId32"/>
    <p:sldId id="291" r:id="rId33"/>
    <p:sldId id="289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300" r:id="rId42"/>
    <p:sldId id="301" r:id="rId43"/>
    <p:sldId id="302" r:id="rId44"/>
    <p:sldId id="303" r:id="rId45"/>
    <p:sldId id="304" r:id="rId46"/>
    <p:sldId id="305" r:id="rId47"/>
    <p:sldId id="306" r:id="rId48"/>
    <p:sldId id="307" r:id="rId49"/>
    <p:sldId id="308" r:id="rId50"/>
    <p:sldId id="323" r:id="rId51"/>
    <p:sldId id="284" r:id="rId52"/>
    <p:sldId id="285" r:id="rId53"/>
    <p:sldId id="286" r:id="rId54"/>
    <p:sldId id="287" r:id="rId55"/>
  </p:sldIdLst>
  <p:sldSz cx="12192000" cy="6858000"/>
  <p:notesSz cx="6858000" cy="9144000"/>
  <p:custDataLst>
    <p:tags r:id="rId57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0378"/>
    <a:srgbClr val="DFEE4C"/>
    <a:srgbClr val="DEEBF7"/>
    <a:srgbClr val="AFB1FB"/>
    <a:srgbClr val="CA266C"/>
    <a:srgbClr val="FAFA00"/>
    <a:srgbClr val="FFFF00"/>
    <a:srgbClr val="5DFFFF"/>
    <a:srgbClr val="F391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3801" autoAdjust="0"/>
  </p:normalViewPr>
  <p:slideViewPr>
    <p:cSldViewPr>
      <p:cViewPr>
        <p:scale>
          <a:sx n="75" d="100"/>
          <a:sy n="75" d="100"/>
        </p:scale>
        <p:origin x="1320" y="28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2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gs" Target="tags/tag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5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DCB6D-0B48-4A3D-B663-06C3F903A9D3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A1285-F988-4153-B7C5-B887A86773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7361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memory/shared_ptr/use_count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05925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Нарисуем в </a:t>
            </a:r>
            <a:r>
              <a:rPr lang="ru-RU" dirty="0"/>
              <a:t>img_3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ещё один диагональный отрезок.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dirty="0"/>
              <a:t>T6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будет модифицирован без создания его копии, так как он используется в единственном экземпляре.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результате в программе получилось 3 изображения размером 16x12 пикселей, использующие всего 6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4x4. Даже на таком простом примере можно видеть, как мы сэкономили память в 6 раз. При большем количестве похожих копий можно достичь экономии в десятки и даже сотни раз!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739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оптимизацию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было просто применять, создадим умный указатель </a:t>
            </a:r>
            <a:r>
              <a:rPr lang="ru-RU" dirty="0" err="1"/>
              <a:t>CoW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Внутри он будет хранить </a:t>
            </a:r>
            <a:r>
              <a:rPr lang="ru-RU" dirty="0" err="1"/>
              <a:t>shared_ptr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За счёт этого все копии </a:t>
            </a:r>
            <a:r>
              <a:rPr lang="ru-RU" dirty="0" err="1"/>
              <a:t>CoW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будут использовать один и тот же экземпляр данных.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классе 3 конструктора: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конструктор по умолчанию;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конструктор, создающий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СoW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 путём копирования переданного значения;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конструктор, создающий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 путём перемещения переданного значения.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Конструктор копирования и операцию присваивания писать не нужно, так как с их генерированием справится компилятор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8916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Следующим шагом добавим в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операции `*` и `-&gt;`. Они предоставят доступ к данным в режиме чтения: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4887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Проверим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 в действии. Положим внутрь строку и убедимся, что обе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-копии используют одну и ту же строку: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01691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Доступ на запись устроен хитрее. Добавим метод </a:t>
            </a:r>
            <a:r>
              <a:rPr lang="ru-RU" dirty="0" err="1"/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нём удостоверимся, что текущий указатель — единственный владелец данных. Для этого воспользуемся методом </a:t>
            </a:r>
            <a:r>
              <a:rPr lang="ru-RU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https://en.cppreference.com/w/cpp/memory/shared_ptr/use_count"/>
              </a:rPr>
              <a:t>shared_ptr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https://en.cppreference.com/w/cpp/memory/shared_ptr/use_count"/>
              </a:rPr>
              <a:t>::</a:t>
            </a:r>
            <a:r>
              <a:rPr lang="ru-RU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https://en.cppreference.com/w/cpp/memory/shared_ptr/use_count"/>
              </a:rPr>
              <a:t>use_count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Если кроме текущего указателя на данные ссылается кто-то ещё, создадим копию и будем использовать её. В самом конце вызовем переданную нам функцию и передадим туда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неконстантную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ссылку на текущую копию объекта: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5472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изменить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-объект, вызовем метод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`. В него передадим лямбда-функцию и внутри неё изменим значение объекта.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24041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способ удобен, когда над объектом нужно проделать несколько модифицирующих операций. Но чаще всего требуется вызвать лишь один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неконстантный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метод класса или изменить одно из полей. В этом случае эта конструкция будет громоздкой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Подумаем, как сделать это более лаконично.</a:t>
            </a:r>
            <a:b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было бы добавить в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 метод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 без параметров, который бы вернул ссылку на объект: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Тогда изменение объекта сократилось бы до одной строки: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 за этой простотой кроется опасность. Пользователь класса может сохранить ссылку, возвращённую методом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`. Затем использует эту ссылку для модификации данных, когда объект уже не будет единоличным владельцем.</a:t>
            </a:r>
          </a:p>
          <a:p>
            <a:b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30865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Изменение данных объекта, полученных у </a:t>
            </a:r>
            <a:r>
              <a:rPr lang="ru-RU" dirty="0"/>
              <a:t>s1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привело к изменению данных объекта </a:t>
            </a:r>
            <a:r>
              <a:rPr lang="ru-RU" dirty="0"/>
              <a:t>s2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Отданная наружу ссылка позволила изменить данные в обход механизмов логики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38187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защититься от этого, нужно возвращать пользователю не ссылку, а специальный прокси-объект с операциями </a:t>
            </a:r>
            <a:r>
              <a:rPr lang="ru-RU" dirty="0"/>
              <a:t>*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dirty="0"/>
              <a:t>-&gt;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защититься от многократного использования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WriteProxy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`, здесь используется перегрузка операций `*` и `-&gt;` для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rvalue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и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lvalue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-ссылок. У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rvalue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-ссылок на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WriteProxy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 эти операции есть, а у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lvalue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-ссылок они удалены. Поэтому такой код компилироваться не будет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6935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Теперь одиночные модификации объекта можно выполнить без использования лямбда-функций: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409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оптимизацию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компактного хранения изображений в графическом редакторе.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вы разрабатываете графический редактор наподобие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Paint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этой программе пользователь может рисовать на растре различные графические примитивы: линии, окружности, прямоугольники, изменять цвета отдельных пикселей.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3028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Растровое изображение — двумерный массив пикселей размером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MxN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299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 из обязательных функций любого графического редактора — возможность отмены изменений. Для этого редактор должен сохранять предыдущие версии изображения, чтобы в любой момент можно было переключиться на одну из них. И здесь начинаются сложности.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Паттерн «Команда» не очень удобен для манипуляции растровым изображением. Для действия «нарисовать окружность»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антидействием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будет «Восстановить пиксели, которые были под окружностью». Слишком трудоёмко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Чем больше размеры картинки, тем больше памяти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памяти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она занимает. Например, иконка 32x32 пикселя с глубиной цвета в 32 бита будет занимать 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32*32*(32/8)=409632∗32∗(32/8)=4096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байт, или 4 килобайта. А фотография размером 4000x3000 пикселей и глубиной цвета 32 бита — уже 48 мегабайт. Если после каждой правки сохранять копию изображения целиком, никакой памяти не хватит!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887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поможет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Воспользуемся тем, что в подобных редакторах большинство действий пользователя изменяют лишь небольшую часть изображения. Например, рисование карандашом или кистью изменяет всего лишь сотни или даже десятки пикселей.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Разобьём всё изображение на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прямоугольные кусочки (а чаще, квадратные) фиксированного размера. Каждый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будет хранить небольшую часть целого изображения.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Размеры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должны быть слишком маленькими, чтобы накладные расходы, связанные с ним, были незначительными по сравнению с размерами самого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Большое изображение, составленное из слишком маленьких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будет использовать много памяти для хранения служебной информации. Слишком большим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тоже не должен быть, так как память выделяется целыми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тайлами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 может быть расточительно.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Типичный размер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— от 8x8 до 64x64 пикселей. При глубине цвета в 32 бита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будет занимать от 1 до 16 килобайт, а служебные данные — несколько десятков байт.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4122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размеры изображения не кратны размерам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количество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 горизонтали и вертикали округляют вверх и часть области граничных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используют. Например, если используются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4x4, изображение размером 14x11 пикселей потребует 4x3=12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Похожим образом поступают с кафельной плиткой: размеры стены округляют вверх до целого числа плиток, а потом лишние части плитки отрезают.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5508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Изображение должно хранить каждый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оптимизацией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Тогда копия изображения будет использовать те же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 и оригинал. И только при изменении пикселей изображения будут создаваться модифицированные копии затронутых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будет экономить память даже при хранении единственного изображения, если все его пиксели одного цвета. А этом случае всю поверхность изображения можно замостить копией одного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7714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работу с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тайловым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изображением.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Создадим img_2, копию картинки img_1, и нарисуем внутри img_2 вертикальный отрезок. На основе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T1 будут созданы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T2 и T3. Остальные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изображении img_2 будут использовать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T1.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140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Скопируем img_2 в img_3, где нарисуем диагональный отрезок. Будут созданы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T4 на основе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T2,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T5 на основе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T1,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T6 на основе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T1.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1160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4B582-8A87-4A8B-83A1-48A0033DD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5BE4A8-B31D-4A80-9D60-9493AF2F1D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7A5F3-BE1F-4337-AC0D-2356FC725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99020-355C-4D46-AB81-212B17233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59104-3D1B-4E84-B876-0B160FBBB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6544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AF99E-9334-41EE-8EDD-918A949B2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C14D9-59CF-4918-9655-05C04EC55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6A80B-C87A-4C3A-9EC2-1B7728914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1FD77-C102-4B93-B439-49F13EA0A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0BED2-AF3B-490F-AF36-6DE6C19D5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9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B99006-7F57-45E8-B4C7-3D776FFEA0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9014D1-CAEE-441D-A7DF-B22F67A424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9B859-6F82-4EFF-9FBF-48CBE33B8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104DB-D477-43AC-ACBC-6F7417D5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0ECEC-FA0A-4669-BF9B-3F82D08EF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0985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92C43-8E8A-428B-865B-BE08425A5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BD0F5-2E32-4885-B46F-99F766154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D2C56-41A7-48C1-BC92-755891AB9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C1758-5E80-4F40-8216-F18E2BEC6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2C86F-14D1-436A-BF27-2D4B8317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8152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A06B8-45E5-4D09-9186-903F790C6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6226B8-BF47-43C1-B827-3552B22AA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5E5A6-17F2-4589-BD2F-F4B633806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06C93-649E-4C27-A1DF-144A6AEA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EB6C1-BB9B-4380-B95F-D53EEB8F2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736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E5926-58E8-4167-A9DE-7DB52D5CB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D8CC4-38EF-448C-99F2-F0114BDB95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F91338-BA4A-4539-B5CE-228413C12A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C83FC0-1EF1-4709-8DEA-F95FC3EF6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A88E4E-52ED-44C7-842E-04C361C00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CC996-FD2C-4499-A365-55AA48E86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4223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42059-D61A-4FBD-823B-903D7E944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CA380-5F54-4EF7-BAD8-43C483984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466E1B-1CED-4B38-B1A5-9A86892330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ED9A5-AFC7-4A21-90C0-CF62D9DC56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391EF-D066-4713-9F86-3FE7CB695C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157675-BF36-41C5-950D-21A64695E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FD067-129F-463F-8833-994CF5216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99C574-1DDF-4A89-B6E6-8B133AF74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0163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0809-0137-4B73-BE2F-74CE0116A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E85E1A-4555-4D8C-A9D5-E9ED0454E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1F2D9F-3261-4CAE-8F10-B5357C8BB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D3609B-7BA2-41F6-95EE-0D7EF570F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721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EAFD44-1B42-4885-AFA3-77CA1D999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1BB31-D7E8-4513-8693-755F2B2C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C66AD-DE55-453E-ADCB-D53ECAAEB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7507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D865F-2856-421D-8266-CAED28AC6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C6B1B-D808-4FA4-AC32-811AC8587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0162B4-ED4F-421F-BF75-B34BCBE9A8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6CB0B-3E88-4AE1-8F35-D647B0D8D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28BEC8-C5EA-41E3-8145-3DEBDA59E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EC281-90C9-4C04-BE07-BD287C47D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7166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D8BAA-B669-4EC2-A7AC-426D0699F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C3564C-3986-4A77-AD2A-6FBAE95C31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DA5473-F208-439A-9BBE-6FF2B60FA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E3C04-8D3C-4B64-972C-872F972E9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D8E4D-C2F5-4C2E-9ED8-1B8F5E2C9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CE3EBE-2D8E-4480-AA60-0B24831F6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390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D7A18D-87FB-429C-91CF-FEEEFB6DC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8D50D-13C0-41F6-8295-7AD5F92A5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2CE1D-B15C-4BE8-8A5A-5E6B425E2C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90F9C9-AB92-4E86-B698-DEC9BF4350FF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5929A-AD29-462D-9940-3B55100471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B6E64-10FA-45B0-B5AD-1DF8CB0603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5934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emf"/><Relationship Id="rId4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4E85F0-DCD6-42D1-0560-0E0070092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35360" y="1122362"/>
            <a:ext cx="11521280" cy="4898926"/>
          </a:xfrm>
        </p:spPr>
        <p:txBody>
          <a:bodyPr>
            <a:noAutofit/>
          </a:bodyPr>
          <a:lstStyle/>
          <a:p>
            <a:r>
              <a:rPr lang="ru-RU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</a:t>
            </a:r>
            <a:br>
              <a:rPr lang="ru-RU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r>
              <a:rPr lang="ru-RU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проектирования </a:t>
            </a:r>
            <a:r>
              <a:rPr lang="ru-RU" sz="1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«Заместитель»</a:t>
            </a:r>
            <a:br>
              <a:rPr lang="ru-RU" sz="1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r>
              <a:rPr lang="ru-RU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(</a:t>
            </a:r>
            <a:r>
              <a:rPr lang="en-US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Proxy)</a:t>
            </a:r>
            <a:endParaRPr lang="ru-RU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Асинхронная загрузка изображения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335360" y="1694407"/>
            <a:ext cx="1152128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Выполняет загрузку URL-а. Уведомляет об окончании загрузки, вызывая </a:t>
            </a:r>
            <a:r>
              <a:rPr lang="ru-RU" dirty="0" err="1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callback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LoadImageFromURL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&gt;)&gt;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callback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"Loading image from URL 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ifstream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ios_base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::binary);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strm.seekg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(0,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ios_base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::end);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auto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size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strm.tellg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strm.seekg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(0,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ios_base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::beg);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uint8_t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buf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static_cast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size_t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&gt;(size));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(size &gt; 0 &amp;&amp;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strm.read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reinterpret_cast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*&gt;(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buf.data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()), size))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callback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make_unique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buf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ru-RU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ru-RU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callback</a:t>
            </a:r>
            <a:r>
              <a:rPr lang="ru-RU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nullptr</a:t>
            </a:r>
            <a:r>
              <a:rPr lang="ru-RU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5526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991544" y="44625"/>
            <a:ext cx="8208912" cy="6863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ImageProxy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20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r>
              <a:rPr lang="ru-RU" sz="2000" dirty="0"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…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ImageProxy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 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: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m_impl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make_shared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&gt;(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override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m_impl</a:t>
            </a:r>
            <a:r>
              <a:rPr lang="en-US" sz="20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-&gt;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Draw() 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override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m_impl</a:t>
            </a:r>
            <a:r>
              <a:rPr lang="en-US" sz="20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-&gt;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Draw();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shared_ptr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m_impl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514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343472" y="335845"/>
            <a:ext cx="91440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enable_shared_from_this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: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 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предполагаем, что размеры одинаковые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ru-RU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ru-RU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m_image</a:t>
            </a:r>
            <a:r>
              <a:rPr lang="ru-RU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ru-RU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GetSize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Draw()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... 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ru-RU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ru-RU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m_url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mutable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m_loadingError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mutable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m_isLoading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mutable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unique_ptr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};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245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51384" y="225415"/>
            <a:ext cx="11377264" cy="6894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Draw()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ru-RU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(!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m_image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&amp;&amp; !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m_isLoading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&amp;&amp; !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m_loadingError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m_isLoading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auto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weakSelf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weak_from_this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</a:t>
            </a:r>
            <a:r>
              <a:rPr lang="en-US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захватываем слабую ссылку на текущий объект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LoadImageFromURL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m_url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[=](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auto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&amp;&amp; </a:t>
            </a:r>
            <a:r>
              <a:rPr lang="en-US" sz="17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</a:t>
            </a:r>
            <a:r>
              <a:rPr lang="en-US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callback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будет вызван асинхронно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auto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strongSelf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weakSelf.lock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())</a:t>
            </a: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 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</a:t>
            </a:r>
            <a:r>
              <a:rPr lang="en-US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Этот объект ещё жив</a:t>
            </a:r>
            <a:r>
              <a:rPr lang="en-US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?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m_isLoading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m_image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move(</a:t>
            </a:r>
            <a:r>
              <a:rPr lang="en-US" sz="17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m_loadingError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!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m_image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m_loadingError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"Image loading has failed\n"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"Image has been loaded successfully\n"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</a:t>
            </a: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});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}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ru-RU" sz="17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ru-RU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m_image</a:t>
            </a: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m_image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-&gt;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Draw();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m_isLoading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"Drawing a loading indicator\n"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m_loadingError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"Drawing 'broken image' icon\n"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ru-RU" sz="1700" dirty="0"/>
          </a:p>
        </p:txBody>
      </p:sp>
    </p:spTree>
    <p:extLst>
      <p:ext uri="{BB962C8B-B14F-4D97-AF65-F5344CB8AC3E}">
        <p14:creationId xmlns:p14="http://schemas.microsoft.com/office/powerpoint/2010/main" val="39019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524000" y="1484784"/>
            <a:ext cx="8964488" cy="36352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WorkWithImage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auto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size =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"Image size:"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size.width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"x"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size.height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.Draw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main()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ImageProxy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({30, 30},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"img1.png"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ru-RU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WorkWithImage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img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5699956" y="566044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Image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size:30x30</a:t>
            </a:r>
          </a:p>
          <a:p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Loading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image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URL img1.png</a:t>
            </a:r>
          </a:p>
          <a:p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Image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has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been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loaded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successfully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Drawing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an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image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Виртуальный заместитель в действии</a:t>
            </a:r>
          </a:p>
        </p:txBody>
      </p:sp>
    </p:spTree>
    <p:extLst>
      <p:ext uri="{BB962C8B-B14F-4D97-AF65-F5344CB8AC3E}">
        <p14:creationId xmlns:p14="http://schemas.microsoft.com/office/powerpoint/2010/main" val="371007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Удаленный заместитель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(</a:t>
            </a:r>
            <a:r>
              <a:rPr lang="en-US" dirty="0"/>
              <a:t>Remote proxy)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8239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71464" y="1690688"/>
            <a:ext cx="9145016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enum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ru-RU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North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West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South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East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</a:p>
          <a:p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distance) = 0;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name) = 0;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GetTotalDistance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0;</a:t>
            </a:r>
          </a:p>
          <a:p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PlayWithDuck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.Quack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"John"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.Fly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North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10);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.Fly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East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5);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"Total fly distance 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.GetTotalFlyDistance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"km\n"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Утки</a:t>
            </a:r>
          </a:p>
        </p:txBody>
      </p:sp>
    </p:spTree>
    <p:extLst>
      <p:ext uri="{BB962C8B-B14F-4D97-AF65-F5344CB8AC3E}">
        <p14:creationId xmlns:p14="http://schemas.microsoft.com/office/powerpoint/2010/main" val="203114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24000" y="-34315"/>
            <a:ext cx="9540552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DirectionToString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East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?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"east"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North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?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"north"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South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?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"south"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"west"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 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endParaRPr lang="en-US" sz="1600" dirty="0">
              <a:solidFill>
                <a:srgbClr val="0000FF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"Quack </a:t>
            </a:r>
            <a:r>
              <a:rPr lang="en-US" sz="1600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Quack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</a:p>
          <a:p>
            <a:pPr lvl="0"/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boost::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format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"I am flying %1% %2% km.</a:t>
            </a:r>
            <a:r>
              <a:rPr lang="ru-RU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\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%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DirectionToString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%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m_totalDistance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+=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</a:p>
          <a:p>
            <a:pPr lvl="0"/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GetTotalDistance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m_totalDistance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ru-RU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m_totalDistance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0;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4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Удаленное управление утками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Клиентский код располагается на одном компьютере, код управления утками – на другом</a:t>
            </a:r>
          </a:p>
          <a:p>
            <a:r>
              <a:rPr lang="ru-RU" dirty="0"/>
              <a:t>Клиент-серверное взаимодействие должно остаться прозрачным для клиента</a:t>
            </a:r>
          </a:p>
          <a:p>
            <a:pPr lvl="1"/>
            <a:r>
              <a:rPr lang="ru-RU" dirty="0"/>
              <a:t>Даёт возможность управлять утками локально</a:t>
            </a:r>
          </a:p>
          <a:p>
            <a:r>
              <a:rPr lang="ru-RU" dirty="0"/>
              <a:t>Решение – Удаленный заместитель</a:t>
            </a:r>
          </a:p>
        </p:txBody>
      </p:sp>
    </p:spTree>
    <p:extLst>
      <p:ext uri="{BB962C8B-B14F-4D97-AF65-F5344CB8AC3E}">
        <p14:creationId xmlns:p14="http://schemas.microsoft.com/office/powerpoint/2010/main" val="261997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779" y="1595905"/>
            <a:ext cx="8997702" cy="51900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5585D9-BB13-41FD-BA33-A62AF98EE542}"/>
              </a:ext>
            </a:extLst>
          </p:cNvPr>
          <p:cNvSpPr txBox="1"/>
          <p:nvPr/>
        </p:nvSpPr>
        <p:spPr>
          <a:xfrm>
            <a:off x="4679126" y="1250082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Интерфейс </a:t>
            </a:r>
            <a:r>
              <a:rPr lang="en-US" dirty="0" err="1"/>
              <a:t>IDuck</a:t>
            </a:r>
            <a:r>
              <a:rPr lang="en-US" dirty="0"/>
              <a:t> </a:t>
            </a:r>
            <a:r>
              <a:rPr lang="ru-RU" dirty="0"/>
              <a:t>используется клиентом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7B5BB-952B-460E-A051-D68CAE6E055B}"/>
              </a:ext>
            </a:extLst>
          </p:cNvPr>
          <p:cNvSpPr txBox="1"/>
          <p:nvPr/>
        </p:nvSpPr>
        <p:spPr>
          <a:xfrm>
            <a:off x="8544273" y="3000064"/>
            <a:ext cx="2809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Реальная</a:t>
            </a:r>
            <a:r>
              <a:rPr lang="en-US" dirty="0"/>
              <a:t> </a:t>
            </a:r>
            <a:r>
              <a:rPr lang="ru-RU" dirty="0"/>
              <a:t>утка создаётся в серверном приложении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259345-D85B-44CC-A91C-A6A64128877F}"/>
              </a:ext>
            </a:extLst>
          </p:cNvPr>
          <p:cNvSpPr txBox="1"/>
          <p:nvPr/>
        </p:nvSpPr>
        <p:spPr>
          <a:xfrm>
            <a:off x="2495600" y="2751329"/>
            <a:ext cx="25922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 стороне клиента создаётся удалённый заместитель утки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7E7FC8-E33F-4584-AE5B-B2683934AB46}"/>
              </a:ext>
            </a:extLst>
          </p:cNvPr>
          <p:cNvSpPr txBox="1"/>
          <p:nvPr/>
        </p:nvSpPr>
        <p:spPr>
          <a:xfrm>
            <a:off x="1991544" y="5938490"/>
            <a:ext cx="3240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Канал для отправки запросов от клиента к серверу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38F01B-4232-4B0E-9569-3C9B6DD97171}"/>
              </a:ext>
            </a:extLst>
          </p:cNvPr>
          <p:cNvSpPr txBox="1"/>
          <p:nvPr/>
        </p:nvSpPr>
        <p:spPr>
          <a:xfrm>
            <a:off x="7964028" y="5733256"/>
            <a:ext cx="2268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Канал для обработки клиентских запросов</a:t>
            </a:r>
          </a:p>
        </p:txBody>
      </p:sp>
    </p:spTree>
    <p:extLst>
      <p:ext uri="{BB962C8B-B14F-4D97-AF65-F5344CB8AC3E}">
        <p14:creationId xmlns:p14="http://schemas.microsoft.com/office/powerpoint/2010/main" val="3530186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 «Заместитель»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Предоставляет суррогатный объект, управляющий доступом к другому объекту</a:t>
            </a:r>
          </a:p>
          <a:p>
            <a:r>
              <a:rPr lang="ru-RU" dirty="0"/>
              <a:t>Вводит дополнительный уровень косвенности</a:t>
            </a:r>
          </a:p>
          <a:p>
            <a:pPr lvl="1"/>
            <a:r>
              <a:rPr lang="ru-RU" dirty="0"/>
              <a:t>Поддержка распределенного, управляемого или интеллектуального доступа</a:t>
            </a:r>
          </a:p>
        </p:txBody>
      </p:sp>
    </p:spTree>
    <p:extLst>
      <p:ext uri="{BB962C8B-B14F-4D97-AF65-F5344CB8AC3E}">
        <p14:creationId xmlns:p14="http://schemas.microsoft.com/office/powerpoint/2010/main" val="4016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Канал для обмена данными между процессами</a:t>
            </a:r>
          </a:p>
        </p:txBody>
      </p:sp>
      <p:sp>
        <p:nvSpPr>
          <p:cNvPr id="4" name="Rectangle 3"/>
          <p:cNvSpPr/>
          <p:nvPr/>
        </p:nvSpPr>
        <p:spPr>
          <a:xfrm>
            <a:off x="1524000" y="2276873"/>
            <a:ext cx="910850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IInputPipe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using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MessageHandler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data)&gt;;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RegisterMessageReceiver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                    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MessageHandler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handler) = 0;</a:t>
            </a:r>
          </a:p>
          <a:p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UnregisterMessageReceiver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= 0;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IInputPipe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IOutputPipe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SendMessage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data) = 0;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~IOutputPipe() = 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394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24000" y="1"/>
            <a:ext cx="9144000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QUACK_METHOD_ID;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FLY_METHOD_ID;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GET_TOTAL_FLY_DISTANCE_METHOD_ID;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IInputPipe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pipe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pipe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::placeholders;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QUACK_METHOD_ID), 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bind(&amp;</a:t>
            </a:r>
            <a:r>
              <a:rPr lang="en-US" sz="1500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HandleQuack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_1));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FLY_METHOD_ID),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bind(&amp;</a:t>
            </a:r>
            <a:r>
              <a:rPr lang="en-US" sz="1500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HandleFly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_1));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GET_TOTAL_FLY_DISTANCE_METHOD_ID), 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bind(&amp;</a:t>
            </a:r>
            <a:r>
              <a:rPr lang="en-US" sz="1500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HandleGetTotalDistance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_1));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ru-RU" sz="15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~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ru-RU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m_pipe.UnregisterMessageReceiver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QUACK_METHOD_ID));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m_pipe.UnregisterMessageReceiver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FLY_METHOD_ID));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m_pipe.UnregisterMessageReceiver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GET_TOTAL_FLY_DISTANCE_METHOD_ID));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ru-RU" sz="15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sz="1500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sz="1500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methodName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ru-RU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500" dirty="0" err="1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msg:DuckStub</a:t>
            </a:r>
            <a:r>
              <a:rPr lang="en-US" sz="1500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/"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"/"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methodName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46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83432" y="1"/>
            <a:ext cx="10585176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HandleQuack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m_duck.Quack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ru-RU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HandleFly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istringstream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direction;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distance;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direction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distance)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m_duck.Fly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StringToDirection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(direction), distance);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invalid_argument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"Invalid data"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ru-RU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HandleGetTotalDistance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.empty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invalid_argument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"Not data is expected"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to_string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m_duck.GetTotalDistance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274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23392" y="476672"/>
            <a:ext cx="10873208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StringToDirection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"east"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?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"west"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?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West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"south"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?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South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"north"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?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invalid_argument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"unknown direction"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m_duck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IInputPipe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::QUACK_METHOD_ID =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"Quack"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::FLY_METHOD_ID =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"Fly"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::GET_TOTAL_FLY_DISTANCE_METHOD_ID =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GetTotalFlyDistance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9716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3352" y="0"/>
            <a:ext cx="11928648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DuckProxy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ru-RU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DuckProxy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IOutputPipe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: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m_pipe.SendMessage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GetMethodURL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CDuckStub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::QUACK_METHOD_ID),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m_pipe.SendMessage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GetMethodURL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CDuckStub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::FLY_METHOD_ID),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DirectionToString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to_string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GetTotalDistance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stoi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m_pipe.SendMessage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GetMethodURL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CDuckStub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::GET_TOTAL_FLY_DISTANCE_METHOD_ID),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600" dirty="0">
              <a:solidFill>
                <a:srgbClr val="0000FF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GetMethodURL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methodName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CDuckStub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methodName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IOutputPipe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001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5360" y="18628"/>
            <a:ext cx="1185664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MockPipe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IInputPipe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IOutputPipe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RegisterMessageReceiver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MessageHandler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handler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result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m_receivers.emplace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handler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result.second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invalid_argument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"Message receiver has already been registered"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UnregisterMessageReceiver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m_receivers.erase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SendMessage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m_receivers.at(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unordered_map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MessageHandler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m_receivers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main()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MockPipe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pipe; 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DuckStub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stub(pipe,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"duck1"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DuckProxy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proxy(pipe,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"duck1"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 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PlayWithDuck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(proxy);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6391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Прочие варианты использования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Защищающий заместитель</a:t>
            </a:r>
          </a:p>
          <a:p>
            <a:pPr lvl="1"/>
            <a:r>
              <a:rPr lang="ru-RU" dirty="0"/>
              <a:t>Контроль доступа к определенным методам класса</a:t>
            </a:r>
          </a:p>
          <a:p>
            <a:r>
              <a:rPr lang="ru-RU" dirty="0"/>
              <a:t>Умный указатель</a:t>
            </a:r>
          </a:p>
          <a:p>
            <a:pPr lvl="1"/>
            <a:r>
              <a:rPr lang="ru-RU" dirty="0"/>
              <a:t>Управление временем жизни объекта</a:t>
            </a:r>
          </a:p>
          <a:p>
            <a:r>
              <a:rPr lang="ru-RU" dirty="0"/>
              <a:t>Оптимизация </a:t>
            </a:r>
            <a:r>
              <a:rPr lang="en-US" dirty="0"/>
              <a:t>Copy-on-Write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98801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B4A56F-94A9-4A96-AC5E-01D58F3C5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7897"/>
            <a:ext cx="12206038" cy="686589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EFE2E65-BD3E-4181-AEE1-31AC747DD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676" y="1709738"/>
            <a:ext cx="11245948" cy="2852737"/>
          </a:xfrm>
        </p:spPr>
        <p:txBody>
          <a:bodyPr>
            <a:normAutofit/>
          </a:bodyPr>
          <a:lstStyle/>
          <a:p>
            <a:r>
              <a:rPr lang="en-US" sz="8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Copy on Write</a:t>
            </a:r>
            <a:endParaRPr lang="ru-RU" sz="8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CD15AF-F688-4BBF-A82D-C244C5F23F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2389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Оптимизация </a:t>
            </a:r>
            <a:r>
              <a:rPr lang="en-US" dirty="0"/>
              <a:t>Copy-on-write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Копирование большого и сложного объекта – очень дорогая операция</a:t>
            </a:r>
          </a:p>
          <a:p>
            <a:pPr lvl="1"/>
            <a:r>
              <a:rPr lang="ru-RU" dirty="0"/>
              <a:t>Если объект не изменяется, все его копии идентичны</a:t>
            </a:r>
          </a:p>
          <a:p>
            <a:pPr lvl="1"/>
            <a:r>
              <a:rPr lang="ru-RU" dirty="0"/>
              <a:t>Копирование можно отложить до момента действительной модификации объекта</a:t>
            </a:r>
          </a:p>
          <a:p>
            <a:r>
              <a:rPr lang="en-US" dirty="0"/>
              <a:t>Proxy</a:t>
            </a:r>
            <a:r>
              <a:rPr lang="ru-RU" dirty="0"/>
              <a:t> ведет подсчет ссылок на объект</a:t>
            </a:r>
          </a:p>
          <a:p>
            <a:pPr lvl="1"/>
            <a:r>
              <a:rPr lang="ru-RU" dirty="0"/>
              <a:t>Копирование </a:t>
            </a:r>
            <a:r>
              <a:rPr lang="en-US" dirty="0"/>
              <a:t>proxy </a:t>
            </a:r>
            <a:r>
              <a:rPr lang="ru-RU" dirty="0"/>
              <a:t>увеличивает счетчик ссылок, разрушение - уменьшает</a:t>
            </a:r>
          </a:p>
          <a:p>
            <a:pPr lvl="1"/>
            <a:r>
              <a:rPr lang="ru-RU" dirty="0"/>
              <a:t>Выполняя операцию, изменяющую субъект, счетчик ссылок которого </a:t>
            </a:r>
            <a:r>
              <a:rPr lang="en-US" dirty="0"/>
              <a:t>&gt; 1</a:t>
            </a:r>
            <a:r>
              <a:rPr lang="ru-RU" dirty="0"/>
              <a:t>, заместитель копирует объект и уменьшает счетчик ссылок на оригинал</a:t>
            </a:r>
          </a:p>
          <a:p>
            <a:pPr lvl="1"/>
            <a:r>
              <a:rPr lang="ru-RU" dirty="0"/>
              <a:t>Если счетчик обнулился – объект удаляется</a:t>
            </a:r>
          </a:p>
        </p:txBody>
      </p:sp>
    </p:spTree>
    <p:extLst>
      <p:ext uri="{BB962C8B-B14F-4D97-AF65-F5344CB8AC3E}">
        <p14:creationId xmlns:p14="http://schemas.microsoft.com/office/powerpoint/2010/main" val="139600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Copy-on-write </a:t>
            </a:r>
            <a:r>
              <a:rPr lang="ru-RU" dirty="0"/>
              <a:t>в действии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7096132" y="2000240"/>
            <a:ext cx="2643206" cy="15001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Subject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667240" y="2285992"/>
            <a:ext cx="1285884" cy="8572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Proxy</a:t>
            </a:r>
            <a:endParaRPr lang="ru-RU" dirty="0"/>
          </a:p>
        </p:txBody>
      </p:sp>
      <p:cxnSp>
        <p:nvCxnSpPr>
          <p:cNvPr id="7" name="Прямая со стрелкой 6"/>
          <p:cNvCxnSpPr>
            <a:stCxn id="5" idx="3"/>
            <a:endCxn id="4" idx="1"/>
          </p:cNvCxnSpPr>
          <p:nvPr/>
        </p:nvCxnSpPr>
        <p:spPr>
          <a:xfrm>
            <a:off x="5953124" y="2714621"/>
            <a:ext cx="1143008" cy="35719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4667240" y="4357694"/>
            <a:ext cx="1285884" cy="8572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Proxy</a:t>
            </a:r>
            <a:endParaRPr lang="ru-RU" dirty="0"/>
          </a:p>
        </p:txBody>
      </p:sp>
      <p:cxnSp>
        <p:nvCxnSpPr>
          <p:cNvPr id="10" name="Прямая со стрелкой 9"/>
          <p:cNvCxnSpPr>
            <a:stCxn id="9" idx="3"/>
            <a:endCxn id="4" idx="1"/>
          </p:cNvCxnSpPr>
          <p:nvPr/>
        </p:nvCxnSpPr>
        <p:spPr>
          <a:xfrm flipV="1">
            <a:off x="5953124" y="2750340"/>
            <a:ext cx="1143008" cy="2035983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Прямоугольник 19"/>
          <p:cNvSpPr/>
          <p:nvPr/>
        </p:nvSpPr>
        <p:spPr>
          <a:xfrm>
            <a:off x="1881158" y="3071810"/>
            <a:ext cx="1071538" cy="71438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  <a:endParaRPr lang="ru-RU" dirty="0"/>
          </a:p>
        </p:txBody>
      </p:sp>
      <p:sp>
        <p:nvSpPr>
          <p:cNvPr id="31" name="Прямоугольник 30"/>
          <p:cNvSpPr/>
          <p:nvPr/>
        </p:nvSpPr>
        <p:spPr>
          <a:xfrm>
            <a:off x="4667240" y="2285992"/>
            <a:ext cx="1285884" cy="8572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Proxy</a:t>
            </a:r>
            <a:endParaRPr lang="ru-RU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2952728" y="3214686"/>
            <a:ext cx="785818" cy="4286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Copy</a:t>
            </a:r>
            <a:endParaRPr lang="ru-RU" dirty="0"/>
          </a:p>
        </p:txBody>
      </p:sp>
      <p:sp>
        <p:nvSpPr>
          <p:cNvPr id="38" name="TextBox 37"/>
          <p:cNvSpPr txBox="1"/>
          <p:nvPr/>
        </p:nvSpPr>
        <p:spPr>
          <a:xfrm>
            <a:off x="6810380" y="2000240"/>
            <a:ext cx="28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ru-RU" dirty="0"/>
          </a:p>
        </p:txBody>
      </p:sp>
      <p:sp>
        <p:nvSpPr>
          <p:cNvPr id="40" name="TextBox 39"/>
          <p:cNvSpPr txBox="1"/>
          <p:nvPr/>
        </p:nvSpPr>
        <p:spPr>
          <a:xfrm>
            <a:off x="6810380" y="2000240"/>
            <a:ext cx="28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endParaRPr lang="ru-RU" dirty="0"/>
          </a:p>
        </p:txBody>
      </p:sp>
      <p:sp>
        <p:nvSpPr>
          <p:cNvPr id="41" name="Прямоугольник 40"/>
          <p:cNvSpPr/>
          <p:nvPr/>
        </p:nvSpPr>
        <p:spPr>
          <a:xfrm>
            <a:off x="2952728" y="3214686"/>
            <a:ext cx="1000132" cy="4286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Modify</a:t>
            </a:r>
            <a:endParaRPr lang="ru-RU" dirty="0"/>
          </a:p>
        </p:txBody>
      </p:sp>
      <p:sp>
        <p:nvSpPr>
          <p:cNvPr id="42" name="Прямоугольник 41"/>
          <p:cNvSpPr/>
          <p:nvPr/>
        </p:nvSpPr>
        <p:spPr>
          <a:xfrm>
            <a:off x="7096132" y="2000240"/>
            <a:ext cx="2643206" cy="15001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Subject</a:t>
            </a:r>
            <a:endParaRPr lang="ru-RU" dirty="0"/>
          </a:p>
        </p:txBody>
      </p:sp>
      <p:sp>
        <p:nvSpPr>
          <p:cNvPr id="45" name="Прямоугольник 44"/>
          <p:cNvSpPr/>
          <p:nvPr/>
        </p:nvSpPr>
        <p:spPr>
          <a:xfrm>
            <a:off x="7096132" y="4000504"/>
            <a:ext cx="2643206" cy="15001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Subject</a:t>
            </a:r>
            <a:endParaRPr lang="ru-RU" dirty="0"/>
          </a:p>
        </p:txBody>
      </p:sp>
      <p:sp>
        <p:nvSpPr>
          <p:cNvPr id="50" name="TextBox 49"/>
          <p:cNvSpPr txBox="1"/>
          <p:nvPr/>
        </p:nvSpPr>
        <p:spPr>
          <a:xfrm>
            <a:off x="6810380" y="4000504"/>
            <a:ext cx="28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ru-RU" dirty="0"/>
          </a:p>
        </p:txBody>
      </p:sp>
      <p:cxnSp>
        <p:nvCxnSpPr>
          <p:cNvPr id="51" name="Прямая со стрелкой 50"/>
          <p:cNvCxnSpPr>
            <a:stCxn id="9" idx="3"/>
            <a:endCxn id="45" idx="1"/>
          </p:cNvCxnSpPr>
          <p:nvPr/>
        </p:nvCxnSpPr>
        <p:spPr>
          <a:xfrm flipV="1">
            <a:off x="5953124" y="4750604"/>
            <a:ext cx="1143008" cy="35719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Прямоугольник 53"/>
          <p:cNvSpPr/>
          <p:nvPr/>
        </p:nvSpPr>
        <p:spPr>
          <a:xfrm>
            <a:off x="5524496" y="4643446"/>
            <a:ext cx="1000132" cy="4286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Modify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5590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1.96532E-6 L 0.1434 -0.09433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" y="-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27746E-6 L -0.00069 0.3033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96532E-6 L 0.13159 0.20971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" y="1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07407E-6 L -0.00174 0.28912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" y="144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33333E-6 L 0.14948 -0.00811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" y="-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1" grpId="0" animBg="1"/>
      <p:bldP spid="31" grpId="1" animBg="1"/>
      <p:bldP spid="21" grpId="0" animBg="1"/>
      <p:bldP spid="21" grpId="1" animBg="1"/>
      <p:bldP spid="21" grpId="2" animBg="1"/>
      <p:bldP spid="38" grpId="0"/>
      <p:bldP spid="38" grpId="1"/>
      <p:bldP spid="40" grpId="0"/>
      <p:bldP spid="40" grpId="1"/>
      <p:bldP spid="41" grpId="0" animBg="1"/>
      <p:bldP spid="41" grpId="1" animBg="1"/>
      <p:bldP spid="41" grpId="2" animBg="1"/>
      <p:bldP spid="42" grpId="0" animBg="1"/>
      <p:bldP spid="42" grpId="1" animBg="1"/>
      <p:bldP spid="42" grpId="2" animBg="1"/>
      <p:bldP spid="45" grpId="0" animBg="1"/>
      <p:bldP spid="50" grpId="0"/>
      <p:bldP spid="54" grpId="0" animBg="1"/>
      <p:bldP spid="54" grpId="1" animBg="1"/>
      <p:bldP spid="54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паттерна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131" y="2385180"/>
            <a:ext cx="5579611" cy="2949665"/>
          </a:xfrm>
          <a:prstGeom prst="rect">
            <a:avLst/>
          </a:prstGeom>
        </p:spPr>
      </p:pic>
      <p:grpSp>
        <p:nvGrpSpPr>
          <p:cNvPr id="17" name="Группа 16"/>
          <p:cNvGrpSpPr/>
          <p:nvPr/>
        </p:nvGrpSpPr>
        <p:grpSpPr>
          <a:xfrm>
            <a:off x="6862120" y="1628801"/>
            <a:ext cx="4706487" cy="1169551"/>
            <a:chOff x="5338119" y="1628800"/>
            <a:chExt cx="4706487" cy="1169551"/>
          </a:xfrm>
        </p:grpSpPr>
        <p:sp>
          <p:nvSpPr>
            <p:cNvPr id="6" name="TextBox 5"/>
            <p:cNvSpPr txBox="1"/>
            <p:nvPr/>
          </p:nvSpPr>
          <p:spPr>
            <a:xfrm>
              <a:off x="6012159" y="1628800"/>
              <a:ext cx="4032447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И</a:t>
              </a:r>
              <a:r>
                <a:rPr lang="en-US" sz="1400" dirty="0"/>
                <a:t> Proxy </a:t>
              </a:r>
              <a:r>
                <a:rPr lang="ru-RU" sz="1400" dirty="0"/>
                <a:t>и </a:t>
              </a:r>
              <a:r>
                <a:rPr lang="en-US" sz="1400" dirty="0" err="1"/>
                <a:t>RealSubject</a:t>
              </a:r>
              <a:r>
                <a:rPr lang="en-US" sz="1400" dirty="0"/>
                <a:t> </a:t>
              </a:r>
              <a:r>
                <a:rPr lang="ru-RU" sz="1400" dirty="0"/>
                <a:t>реализуют интерфейс </a:t>
              </a:r>
              <a:r>
                <a:rPr lang="en-US" sz="1400" dirty="0"/>
                <a:t>Subject.</a:t>
              </a:r>
              <a:endParaRPr lang="ru-RU" sz="1400" dirty="0"/>
            </a:p>
            <a:p>
              <a:r>
                <a:rPr lang="ru-RU" sz="1400" dirty="0"/>
                <a:t>Это позволяет клиентам работать с заместителем </a:t>
              </a:r>
              <a:r>
                <a:rPr lang="en-US" sz="1400" dirty="0"/>
                <a:t>Proxy</a:t>
              </a:r>
              <a:r>
                <a:rPr lang="ru-RU" sz="1400" dirty="0"/>
                <a:t> точно так же, как с реальным объектом </a:t>
              </a:r>
              <a:r>
                <a:rPr lang="en-US" sz="1400" dirty="0" err="1"/>
                <a:t>RealSubject</a:t>
              </a:r>
              <a:endParaRPr lang="ru-RU" sz="1400" dirty="0"/>
            </a:p>
          </p:txBody>
        </p:sp>
        <p:sp>
          <p:nvSpPr>
            <p:cNvPr id="10" name="Полилиния 9"/>
            <p:cNvSpPr/>
            <p:nvPr/>
          </p:nvSpPr>
          <p:spPr>
            <a:xfrm>
              <a:off x="5338119" y="1804086"/>
              <a:ext cx="593124" cy="296563"/>
            </a:xfrm>
            <a:custGeom>
              <a:avLst/>
              <a:gdLst>
                <a:gd name="connsiteX0" fmla="*/ 593124 w 593124"/>
                <a:gd name="connsiteY0" fmla="*/ 0 h 296563"/>
                <a:gd name="connsiteX1" fmla="*/ 247135 w 593124"/>
                <a:gd name="connsiteY1" fmla="*/ 135925 h 296563"/>
                <a:gd name="connsiteX2" fmla="*/ 0 w 593124"/>
                <a:gd name="connsiteY2" fmla="*/ 296563 h 296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3124" h="296563">
                  <a:moveTo>
                    <a:pt x="593124" y="0"/>
                  </a:moveTo>
                  <a:cubicBezTo>
                    <a:pt x="469556" y="43249"/>
                    <a:pt x="345989" y="86498"/>
                    <a:pt x="247135" y="135925"/>
                  </a:cubicBezTo>
                  <a:cubicBezTo>
                    <a:pt x="148281" y="185352"/>
                    <a:pt x="74140" y="240957"/>
                    <a:pt x="0" y="296563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7536160" y="4856206"/>
            <a:ext cx="3024336" cy="1430205"/>
            <a:chOff x="6012160" y="4856205"/>
            <a:chExt cx="3024336" cy="1430205"/>
          </a:xfrm>
        </p:grpSpPr>
        <p:sp>
          <p:nvSpPr>
            <p:cNvPr id="7" name="TextBox 6"/>
            <p:cNvSpPr txBox="1"/>
            <p:nvPr/>
          </p:nvSpPr>
          <p:spPr>
            <a:xfrm>
              <a:off x="6012160" y="5547746"/>
              <a:ext cx="30243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Proxy </a:t>
              </a:r>
              <a:r>
                <a:rPr lang="ru-RU" sz="1400" dirty="0"/>
                <a:t>хранит ссылку на </a:t>
              </a:r>
              <a:r>
                <a:rPr lang="en-US" sz="1400" dirty="0"/>
                <a:t>Subject</a:t>
              </a:r>
              <a:r>
                <a:rPr lang="ru-RU" sz="1400" dirty="0"/>
                <a:t>, чтобы передавать запросы </a:t>
              </a:r>
              <a:r>
                <a:rPr lang="en-US" sz="1400" dirty="0"/>
                <a:t>Subject</a:t>
              </a:r>
              <a:r>
                <a:rPr lang="ru-RU" sz="1400" dirty="0"/>
                <a:t> по мере надобности</a:t>
              </a:r>
            </a:p>
          </p:txBody>
        </p:sp>
        <p:sp>
          <p:nvSpPr>
            <p:cNvPr id="11" name="Полилиния 10"/>
            <p:cNvSpPr/>
            <p:nvPr/>
          </p:nvSpPr>
          <p:spPr>
            <a:xfrm>
              <a:off x="7179276" y="4856205"/>
              <a:ext cx="704335" cy="667265"/>
            </a:xfrm>
            <a:custGeom>
              <a:avLst/>
              <a:gdLst>
                <a:gd name="connsiteX0" fmla="*/ 704335 w 704335"/>
                <a:gd name="connsiteY0" fmla="*/ 667265 h 667265"/>
                <a:gd name="connsiteX1" fmla="*/ 469556 w 704335"/>
                <a:gd name="connsiteY1" fmla="*/ 222422 h 667265"/>
                <a:gd name="connsiteX2" fmla="*/ 0 w 704335"/>
                <a:gd name="connsiteY2" fmla="*/ 0 h 66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4335" h="667265">
                  <a:moveTo>
                    <a:pt x="704335" y="667265"/>
                  </a:moveTo>
                  <a:cubicBezTo>
                    <a:pt x="645640" y="500449"/>
                    <a:pt x="586945" y="333633"/>
                    <a:pt x="469556" y="222422"/>
                  </a:cubicBezTo>
                  <a:cubicBezTo>
                    <a:pt x="352167" y="111211"/>
                    <a:pt x="176083" y="55605"/>
                    <a:pt x="0" y="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9" name="Группа 18"/>
          <p:cNvGrpSpPr/>
          <p:nvPr/>
        </p:nvGrpSpPr>
        <p:grpSpPr>
          <a:xfrm>
            <a:off x="4871864" y="5362048"/>
            <a:ext cx="2448272" cy="961488"/>
            <a:chOff x="3347864" y="5362048"/>
            <a:chExt cx="2448272" cy="961488"/>
          </a:xfrm>
        </p:grpSpPr>
        <p:sp>
          <p:nvSpPr>
            <p:cNvPr id="8" name="TextBox 7"/>
            <p:cNvSpPr txBox="1"/>
            <p:nvPr/>
          </p:nvSpPr>
          <p:spPr>
            <a:xfrm>
              <a:off x="3347864" y="5584872"/>
              <a:ext cx="24482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Заместитель часто создает экземпляры или управляет созданием </a:t>
              </a:r>
              <a:r>
                <a:rPr lang="en-US" sz="1400" dirty="0" err="1"/>
                <a:t>RealSubject</a:t>
              </a:r>
              <a:endParaRPr lang="ru-RU" sz="1400" dirty="0"/>
            </a:p>
          </p:txBody>
        </p:sp>
        <p:sp>
          <p:nvSpPr>
            <p:cNvPr id="12" name="Полилиния 11"/>
            <p:cNvSpPr/>
            <p:nvPr/>
          </p:nvSpPr>
          <p:spPr>
            <a:xfrm>
              <a:off x="3995936" y="5362048"/>
              <a:ext cx="1482811" cy="185698"/>
            </a:xfrm>
            <a:custGeom>
              <a:avLst/>
              <a:gdLst>
                <a:gd name="connsiteX0" fmla="*/ 1482811 w 1482811"/>
                <a:gd name="connsiteY0" fmla="*/ 0 h 185698"/>
                <a:gd name="connsiteX1" fmla="*/ 951470 w 1482811"/>
                <a:gd name="connsiteY1" fmla="*/ 185351 h 185698"/>
                <a:gd name="connsiteX2" fmla="*/ 0 w 1482811"/>
                <a:gd name="connsiteY2" fmla="*/ 37070 h 18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2811" h="185698">
                  <a:moveTo>
                    <a:pt x="1482811" y="0"/>
                  </a:moveTo>
                  <a:cubicBezTo>
                    <a:pt x="1340708" y="89586"/>
                    <a:pt x="1198605" y="179173"/>
                    <a:pt x="951470" y="185351"/>
                  </a:cubicBezTo>
                  <a:cubicBezTo>
                    <a:pt x="704335" y="191529"/>
                    <a:pt x="352167" y="114299"/>
                    <a:pt x="0" y="3707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0" name="Группа 19"/>
          <p:cNvGrpSpPr/>
          <p:nvPr/>
        </p:nvGrpSpPr>
        <p:grpSpPr>
          <a:xfrm>
            <a:off x="1775520" y="4893277"/>
            <a:ext cx="2448272" cy="1608577"/>
            <a:chOff x="251520" y="4893276"/>
            <a:chExt cx="2448272" cy="1608577"/>
          </a:xfrm>
        </p:grpSpPr>
        <p:sp>
          <p:nvSpPr>
            <p:cNvPr id="9" name="TextBox 8"/>
            <p:cNvSpPr txBox="1"/>
            <p:nvPr/>
          </p:nvSpPr>
          <p:spPr>
            <a:xfrm>
              <a:off x="251520" y="5547746"/>
              <a:ext cx="244827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/>
                <a:t>RealSubject</a:t>
              </a:r>
              <a:r>
                <a:rPr lang="en-US" sz="1400" dirty="0"/>
                <a:t> – </a:t>
              </a:r>
              <a:r>
                <a:rPr lang="ru-RU" sz="1400" dirty="0"/>
                <a:t>объект, выполняющий фактическую работу</a:t>
              </a:r>
              <a:r>
                <a:rPr lang="en-US" sz="1400" dirty="0"/>
                <a:t>; </a:t>
              </a:r>
              <a:r>
                <a:rPr lang="ru-RU" sz="1400" dirty="0"/>
                <a:t>заместитель управляет доступом к нему</a:t>
              </a:r>
            </a:p>
          </p:txBody>
        </p:sp>
        <p:sp>
          <p:nvSpPr>
            <p:cNvPr id="13" name="Полилиния 12"/>
            <p:cNvSpPr/>
            <p:nvPr/>
          </p:nvSpPr>
          <p:spPr>
            <a:xfrm>
              <a:off x="1581665" y="4893276"/>
              <a:ext cx="902043" cy="593124"/>
            </a:xfrm>
            <a:custGeom>
              <a:avLst/>
              <a:gdLst>
                <a:gd name="connsiteX0" fmla="*/ 0 w 902043"/>
                <a:gd name="connsiteY0" fmla="*/ 593124 h 593124"/>
                <a:gd name="connsiteX1" fmla="*/ 247135 w 902043"/>
                <a:gd name="connsiteY1" fmla="*/ 197708 h 593124"/>
                <a:gd name="connsiteX2" fmla="*/ 902043 w 902043"/>
                <a:gd name="connsiteY2" fmla="*/ 0 h 59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2043" h="593124">
                  <a:moveTo>
                    <a:pt x="0" y="593124"/>
                  </a:moveTo>
                  <a:cubicBezTo>
                    <a:pt x="48397" y="444843"/>
                    <a:pt x="96795" y="296562"/>
                    <a:pt x="247135" y="197708"/>
                  </a:cubicBezTo>
                  <a:cubicBezTo>
                    <a:pt x="397475" y="98854"/>
                    <a:pt x="649759" y="49427"/>
                    <a:pt x="902043" y="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6" name="Группа 15"/>
          <p:cNvGrpSpPr/>
          <p:nvPr/>
        </p:nvGrpSpPr>
        <p:grpSpPr>
          <a:xfrm>
            <a:off x="1775520" y="1583036"/>
            <a:ext cx="2952328" cy="1123095"/>
            <a:chOff x="251520" y="1583035"/>
            <a:chExt cx="2952328" cy="1123095"/>
          </a:xfrm>
        </p:grpSpPr>
        <p:sp>
          <p:nvSpPr>
            <p:cNvPr id="14" name="TextBox 13"/>
            <p:cNvSpPr txBox="1"/>
            <p:nvPr/>
          </p:nvSpPr>
          <p:spPr>
            <a:xfrm>
              <a:off x="251520" y="1583035"/>
              <a:ext cx="2952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Клиент взаимодействует с объектом через интерфейс </a:t>
              </a:r>
              <a:r>
                <a:rPr lang="en-US" sz="1400" dirty="0"/>
                <a:t>Subject</a:t>
              </a:r>
              <a:endParaRPr lang="ru-RU" sz="1400" dirty="0"/>
            </a:p>
          </p:txBody>
        </p:sp>
        <p:sp>
          <p:nvSpPr>
            <p:cNvPr id="15" name="Полилиния 14"/>
            <p:cNvSpPr/>
            <p:nvPr/>
          </p:nvSpPr>
          <p:spPr>
            <a:xfrm>
              <a:off x="399064" y="2162432"/>
              <a:ext cx="428839" cy="543698"/>
            </a:xfrm>
            <a:custGeom>
              <a:avLst/>
              <a:gdLst>
                <a:gd name="connsiteX0" fmla="*/ 95206 w 428839"/>
                <a:gd name="connsiteY0" fmla="*/ 0 h 543698"/>
                <a:gd name="connsiteX1" fmla="*/ 21066 w 428839"/>
                <a:gd name="connsiteY1" fmla="*/ 345990 h 543698"/>
                <a:gd name="connsiteX2" fmla="*/ 428839 w 428839"/>
                <a:gd name="connsiteY2" fmla="*/ 543698 h 543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839" h="543698">
                  <a:moveTo>
                    <a:pt x="95206" y="0"/>
                  </a:moveTo>
                  <a:cubicBezTo>
                    <a:pt x="30333" y="127687"/>
                    <a:pt x="-34539" y="255374"/>
                    <a:pt x="21066" y="345990"/>
                  </a:cubicBezTo>
                  <a:cubicBezTo>
                    <a:pt x="76671" y="436606"/>
                    <a:pt x="252755" y="490152"/>
                    <a:pt x="428839" y="543698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29582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46977-83EC-4489-A983-FDDE61F71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on Write Proxy</a:t>
            </a:r>
            <a:endParaRPr lang="ru-RU" dirty="0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CAFEEEA3-21EC-4AD8-95F4-0FDA6DF34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414" y="1556792"/>
            <a:ext cx="10603386" cy="511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5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5EA679-2039-474D-9926-B8DF158CC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Применение </a:t>
            </a:r>
            <a:r>
              <a:rPr lang="en-US" dirty="0"/>
              <a:t>Copy on Write </a:t>
            </a:r>
            <a:r>
              <a:rPr lang="ru-RU" dirty="0"/>
              <a:t>в графическом редакторе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44B0C-01A6-4E03-831E-2D6AE1902D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78136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C4A3714-7462-4B7A-A563-31F259842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Растровый графический редактор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4A3C73-ED46-44D3-8D24-3C4C47F5A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648" y="1666510"/>
            <a:ext cx="6480720" cy="503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4311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3BB71-5132-4061-A0BE-AD9099EF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Растровое изображение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42E7F8B-08FB-4494-A56E-495006A00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721" y="2564905"/>
            <a:ext cx="4466161" cy="3484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09948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635D5-C530-43A4-AEF4-853698902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Отмена и повтор действий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4241CD-C6BD-4C11-8F03-D21579185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520" y="1675657"/>
            <a:ext cx="5719188" cy="44489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C45E9C-7964-477F-B67B-7A31EEF68B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0920" y="1828057"/>
            <a:ext cx="5719188" cy="44489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DADE7E-98A1-40A1-8A31-A4C2CF48EC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3320" y="1980457"/>
            <a:ext cx="5719188" cy="44489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DC3831-52C3-4245-A128-4DB02651B1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75720" y="2132857"/>
            <a:ext cx="5719188" cy="444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59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BBF11-2C2E-49D9-BBBB-057CD71CC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Изображение в виде </a:t>
            </a:r>
            <a:r>
              <a:rPr lang="ru-RU" dirty="0" err="1"/>
              <a:t>тайлов</a:t>
            </a:r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316CC7-A4A8-41BC-A7E4-9D3C803B2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688" y="2060848"/>
            <a:ext cx="5328592" cy="4071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87782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46615-75B5-49CD-93BD-2EB3950FF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Изображеине</a:t>
            </a:r>
            <a:r>
              <a:rPr lang="ru-RU" dirty="0"/>
              <a:t> размером, не кратным размеру </a:t>
            </a:r>
            <a:r>
              <a:rPr lang="ru-RU" dirty="0" err="1"/>
              <a:t>тайла</a:t>
            </a:r>
            <a:endParaRPr lang="ru-RU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37E9358-13A5-48FD-A05B-BF873EA95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678" y="1728841"/>
            <a:ext cx="5845618" cy="4567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1340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C1C0D-E42A-4D93-BAE1-7478BAF78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Изображение со сплошной заливкой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6D3307F-D67E-42DD-A5A2-41FA59631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8358" y="2492896"/>
            <a:ext cx="8032442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474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5246E92C-84F3-47F0-AF14-A29D13461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8782" y="548680"/>
            <a:ext cx="7374438" cy="5760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22035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F205EE8C-EAB1-47B6-8FBD-7B417041E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4516" y="116633"/>
            <a:ext cx="5422970" cy="6624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4857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Разновидности паттерна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Удаленный заместитель</a:t>
            </a:r>
          </a:p>
          <a:p>
            <a:pPr lvl="1"/>
            <a:r>
              <a:rPr lang="ru-RU" dirty="0"/>
              <a:t>Предоставляет локального представителя вместо объекта в другом адресном пространстве</a:t>
            </a:r>
          </a:p>
          <a:p>
            <a:r>
              <a:rPr lang="ru-RU" dirty="0"/>
              <a:t>Виртуальный заместитель</a:t>
            </a:r>
          </a:p>
          <a:p>
            <a:pPr lvl="1"/>
            <a:r>
              <a:rPr lang="ru-RU" dirty="0"/>
              <a:t>Создаёт «тяжелые» объекты по требованию</a:t>
            </a:r>
          </a:p>
          <a:p>
            <a:r>
              <a:rPr lang="ru-RU" dirty="0"/>
              <a:t>Защищающий заместитель</a:t>
            </a:r>
          </a:p>
          <a:p>
            <a:pPr lvl="1"/>
            <a:r>
              <a:rPr lang="ru-RU" dirty="0"/>
              <a:t>Контролирует доступ к исходному объекту</a:t>
            </a:r>
          </a:p>
          <a:p>
            <a:r>
              <a:rPr lang="ru-RU" dirty="0"/>
              <a:t>Умный указатель</a:t>
            </a:r>
          </a:p>
          <a:p>
            <a:pPr lvl="1"/>
            <a:r>
              <a:rPr lang="ru-RU" dirty="0"/>
              <a:t>Подсчитывает ссылки, управляет временем жизни</a:t>
            </a:r>
          </a:p>
          <a:p>
            <a:pPr lvl="1"/>
            <a:r>
              <a:rPr lang="ru-RU" dirty="0"/>
              <a:t>Загрузка объекта в память при первом обращении к нему</a:t>
            </a:r>
          </a:p>
          <a:p>
            <a:pPr lvl="1"/>
            <a:r>
              <a:rPr lang="ru-RU" dirty="0"/>
              <a:t>Блокировка доступа к объекту при обращении к нему</a:t>
            </a:r>
          </a:p>
        </p:txBody>
      </p:sp>
    </p:spTree>
    <p:extLst>
      <p:ext uri="{BB962C8B-B14F-4D97-AF65-F5344CB8AC3E}">
        <p14:creationId xmlns:p14="http://schemas.microsoft.com/office/powerpoint/2010/main" val="3793454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DBBC30B6-DEB6-4D2C-9356-15DFAB63F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698" y="86316"/>
            <a:ext cx="5472606" cy="6685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4843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34D4F5-9AC6-4AE2-8620-7D3F8C4A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Каркас </a:t>
            </a:r>
            <a:r>
              <a:rPr lang="en-US" dirty="0" err="1"/>
              <a:t>CoW</a:t>
            </a:r>
            <a:r>
              <a:rPr lang="en-US" dirty="0"/>
              <a:t>-</a:t>
            </a:r>
            <a:r>
              <a:rPr lang="ru-RU" dirty="0"/>
              <a:t>обёртки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8A2371-AD2E-409D-8DEC-51E0B205C0B5}"/>
              </a:ext>
            </a:extLst>
          </p:cNvPr>
          <p:cNvSpPr/>
          <p:nvPr/>
        </p:nvSpPr>
        <p:spPr>
          <a:xfrm>
            <a:off x="1222912" y="1556792"/>
            <a:ext cx="94816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Конструируем значение по умолчанию.</a:t>
            </a:r>
            <a:endParaRPr lang="ru-RU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CoW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: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m_value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make_shared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&gt;())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Создаём значение за счёт перемещения его из </a:t>
            </a:r>
            <a:r>
              <a:rPr lang="de-DE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CoW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&amp;&amp;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: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m_value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make_shared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move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))) {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Копируем значение из </a:t>
            </a:r>
            <a:r>
              <a:rPr lang="de-DE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CoW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: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m_value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make_shared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 }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shared_ptr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&lt;Value&gt;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m_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750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3902BF2-C18C-4A41-8DFD-1DCBDF280F97}"/>
              </a:ext>
            </a:extLst>
          </p:cNvPr>
          <p:cNvSpPr/>
          <p:nvPr/>
        </p:nvSpPr>
        <p:spPr>
          <a:xfrm>
            <a:off x="1524000" y="476673"/>
            <a:ext cx="9144000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Оператор разыменования служит для чтения значения.</a:t>
            </a:r>
            <a:endParaRPr lang="ru-RU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AF00DB"/>
                </a:solidFill>
                <a:latin typeface="Consolas" panose="020B0609020204030204" pitchFamily="49" charset="0"/>
              </a:rPr>
              <a:t>operator</a:t>
            </a:r>
            <a:r>
              <a:rPr lang="de-DE" sz="1600" dirty="0">
                <a:solidFill>
                  <a:srgbClr val="AF00DB"/>
                </a:solidFill>
                <a:latin typeface="Consolas" panose="020B0609020204030204" pitchFamily="49" charset="0"/>
              </a:rPr>
              <a:t>*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assert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m_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600" dirty="0" err="1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Оператор -&gt; служит для чтения полей и вызова константных методов.</a:t>
            </a:r>
            <a:endParaRPr lang="ru-RU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AF00DB"/>
                </a:solidFill>
                <a:latin typeface="Consolas" panose="020B0609020204030204" pitchFamily="49" charset="0"/>
              </a:rPr>
              <a:t>operator-&gt;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assert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600" dirty="0" err="1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1080"/>
                </a:solidFill>
                <a:latin typeface="Consolas" panose="020B0609020204030204" pitchFamily="49" charset="0"/>
              </a:rPr>
              <a:t>m_v</a:t>
            </a:r>
            <a:r>
              <a:rPr lang="de-DE" sz="1600" dirty="0" err="1">
                <a:solidFill>
                  <a:srgbClr val="001080"/>
                </a:solidFill>
                <a:latin typeface="Consolas" panose="020B0609020204030204" pitchFamily="49" charset="0"/>
              </a:rPr>
              <a:t>alue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get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163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D8D414-5043-4C32-B144-1AEF1EB058A9}"/>
              </a:ext>
            </a:extLst>
          </p:cNvPr>
          <p:cNvSpPr/>
          <p:nvPr/>
        </p:nvSpPr>
        <p:spPr>
          <a:xfrm>
            <a:off x="1847528" y="188640"/>
            <a:ext cx="8712968" cy="46805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main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AF00DB"/>
                </a:solidFill>
                <a:latin typeface="Consolas" panose="020B0609020204030204" pitchFamily="49" charset="0"/>
              </a:rPr>
              <a:t>using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namespace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literals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s1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"Hello"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s2{s1};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Для доступа к значению используем операцию разыменования.</a:t>
            </a:r>
            <a:endParaRPr lang="ru-RU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*s1 &lt;&lt;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sv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*s2 &lt;&lt;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Для вызова константных методов служит стрелочка.</a:t>
            </a:r>
            <a:endParaRPr lang="ru-RU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s1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-&gt;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size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 &lt;&lt;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Оба указателя ссылаются на одну и ту же строку в памяти.</a:t>
            </a:r>
            <a:endParaRPr lang="ru-RU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assert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(&amp;*s1 == &amp;*s2);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&amp;*s1 &lt;&lt;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sv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&amp;*s2 &lt;&lt;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709D69-DF52-4BD6-8643-0364C66CC29A}"/>
              </a:ext>
            </a:extLst>
          </p:cNvPr>
          <p:cNvSpPr/>
          <p:nvPr/>
        </p:nvSpPr>
        <p:spPr>
          <a:xfrm>
            <a:off x="3575720" y="522920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>
                <a:solidFill>
                  <a:srgbClr val="3B3B3B"/>
                </a:solidFill>
                <a:latin typeface="Consolas" panose="020B0609020204030204" pitchFamily="49" charset="0"/>
              </a:rPr>
              <a:t>Hello, Hello</a:t>
            </a:r>
          </a:p>
          <a:p>
            <a:r>
              <a:rPr lang="it-IT" dirty="0">
                <a:solidFill>
                  <a:srgbClr val="3B3B3B"/>
                </a:solidFill>
                <a:latin typeface="Consolas" panose="020B0609020204030204" pitchFamily="49" charset="0"/>
              </a:rPr>
              <a:t>5</a:t>
            </a:r>
          </a:p>
          <a:p>
            <a:r>
              <a:rPr lang="it-IT" dirty="0">
                <a:solidFill>
                  <a:srgbClr val="3B3B3B"/>
                </a:solidFill>
                <a:latin typeface="Consolas" panose="020B0609020204030204" pitchFamily="49" charset="0"/>
              </a:rPr>
              <a:t>000001B0C3ED5A30, 000001B0C3ED5A30</a:t>
            </a:r>
          </a:p>
        </p:txBody>
      </p:sp>
    </p:spTree>
    <p:extLst>
      <p:ext uri="{BB962C8B-B14F-4D97-AF65-F5344CB8AC3E}">
        <p14:creationId xmlns:p14="http://schemas.microsoft.com/office/powerpoint/2010/main" val="67445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CE6D88-CA88-43FE-9F82-C06EE304AC2A}"/>
              </a:ext>
            </a:extLst>
          </p:cNvPr>
          <p:cNvSpPr/>
          <p:nvPr/>
        </p:nvSpPr>
        <p:spPr>
          <a:xfrm>
            <a:off x="767408" y="-1"/>
            <a:ext cx="10657184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de-DE" sz="14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br>
              <a:rPr lang="de-DE" sz="1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Write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принимает функцию, в которую </a:t>
            </a:r>
            <a:r>
              <a:rPr lang="de-DE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CoW</a:t>
            </a:r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передаст</a:t>
            </a:r>
          </a:p>
          <a:p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    // </a:t>
            </a:r>
            <a:r>
              <a:rPr lang="ru-RU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неконстантную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 ссылку на хранящееся значение.</a:t>
            </a:r>
            <a:endParaRPr lang="ru-RU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ModifierFn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ModifierFn</a:t>
            </a:r>
            <a:r>
              <a:rPr lang="de-DE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&amp;&amp;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 err="1">
                <a:solidFill>
                  <a:srgbClr val="001080"/>
                </a:solidFill>
                <a:latin typeface="Consolas" panose="020B0609020204030204" pitchFamily="49" charset="0"/>
              </a:rPr>
              <a:t>modify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EnsureUnique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Теперь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m_</a:t>
            </a:r>
            <a:r>
              <a:rPr lang="de-DE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value</a:t>
            </a:r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 —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единственный владелец данных.</a:t>
            </a:r>
            <a:endParaRPr lang="ru-RU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ru-RU" sz="1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forward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ModifierFn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modify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)(*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Удостоверяемся, что текущий объект единолично владеет данными.</a:t>
            </a:r>
            <a:endParaRPr lang="ru-RU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Если это не так, создаём копию и будем ссылаться на неё.</a:t>
            </a:r>
            <a:endParaRPr lang="ru-RU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EnsureUnique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assert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400" dirty="0" err="1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de-DE" sz="1400" dirty="0" err="1">
                <a:solidFill>
                  <a:srgbClr val="001080"/>
                </a:solidFill>
                <a:latin typeface="Consolas" panose="020B0609020204030204" pitchFamily="49" charset="0"/>
              </a:rPr>
              <a:t>m_value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use_count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() &gt; </a:t>
            </a:r>
            <a:r>
              <a:rPr lang="de-DE" sz="1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    //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Кроме нас на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m_</a:t>
            </a:r>
            <a:r>
              <a:rPr lang="de-DE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value</a:t>
            </a:r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ссылается кто-то ещё, копируем содержимое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m_</a:t>
            </a:r>
            <a:r>
              <a:rPr lang="de-DE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value</a:t>
            </a:r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make_shared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sz="14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&gt;(*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588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CC539F-EBAD-4BF2-9C43-59FF7F0144C2}"/>
              </a:ext>
            </a:extLst>
          </p:cNvPr>
          <p:cNvSpPr/>
          <p:nvPr/>
        </p:nvSpPr>
        <p:spPr>
          <a:xfrm>
            <a:off x="1703512" y="188642"/>
            <a:ext cx="90010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main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AF00DB"/>
                </a:solidFill>
                <a:latin typeface="Consolas" panose="020B0609020204030204" pitchFamily="49" charset="0"/>
              </a:rPr>
              <a:t>using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namespace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literals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s1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</a:rPr>
              <a:t>Hello"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s2{s1};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*s1 &lt;&lt;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 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sv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*s2 &lt;&lt;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s2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([](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de-DE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Внутри этой функции можно изменить значение,</a:t>
            </a:r>
          </a:p>
          <a:p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содержащееся в 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s2.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'!'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});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Теперь 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s2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содержит строку "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World!".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*s1 &lt;&lt;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 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sv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*s2 &lt;&lt;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444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8519E9A-E238-4696-B122-DC59FCD51099}"/>
              </a:ext>
            </a:extLst>
          </p:cNvPr>
          <p:cNvSpPr/>
          <p:nvPr/>
        </p:nvSpPr>
        <p:spPr>
          <a:xfrm>
            <a:off x="1775520" y="11663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([](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auto&amp;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clear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5FF3FC-D040-4661-83BA-A60221C052CB}"/>
              </a:ext>
            </a:extLst>
          </p:cNvPr>
          <p:cNvSpPr/>
          <p:nvPr/>
        </p:nvSpPr>
        <p:spPr>
          <a:xfrm>
            <a:off x="1735928" y="1498264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EnsureUnique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8B1ED6-7FF3-40A8-94F6-AF901A6F6F21}"/>
              </a:ext>
            </a:extLst>
          </p:cNvPr>
          <p:cNvSpPr/>
          <p:nvPr/>
        </p:nvSpPr>
        <p:spPr>
          <a:xfrm>
            <a:off x="1768482" y="5013176"/>
            <a:ext cx="25907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s1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clear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966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4B4B34-2EFE-4FB0-86A3-E1C6185FC48E}"/>
              </a:ext>
            </a:extLst>
          </p:cNvPr>
          <p:cNvSpPr/>
          <p:nvPr/>
        </p:nvSpPr>
        <p:spPr>
          <a:xfrm>
            <a:off x="1765276" y="1549241"/>
            <a:ext cx="550810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s1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Hello"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&amp; data =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s2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data =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Hi"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267F9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*s1 &lt;&lt;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 "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sv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*s2;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C42CEA-2E96-4C8B-8E4C-0DE4E85D1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выведет эта программа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42C027-204A-4F31-A0FB-C082DC734905}"/>
              </a:ext>
            </a:extLst>
          </p:cNvPr>
          <p:cNvSpPr/>
          <p:nvPr/>
        </p:nvSpPr>
        <p:spPr>
          <a:xfrm>
            <a:off x="1775520" y="4581129"/>
            <a:ext cx="4572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3200" dirty="0">
                <a:solidFill>
                  <a:srgbClr val="800000"/>
                </a:solidFill>
                <a:latin typeface="Consolas" panose="020B0609020204030204" pitchFamily="49" charset="0"/>
              </a:rPr>
              <a:t>Hello Hi</a:t>
            </a:r>
            <a:endParaRPr lang="de-DE" sz="3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de-DE" sz="3200" dirty="0">
                <a:solidFill>
                  <a:srgbClr val="800000"/>
                </a:solidFill>
                <a:latin typeface="Consolas" panose="020B0609020204030204" pitchFamily="49" charset="0"/>
              </a:rPr>
              <a:t>Hello </a:t>
            </a:r>
            <a:r>
              <a:rPr lang="de-DE" sz="3200" dirty="0" err="1">
                <a:solidFill>
                  <a:srgbClr val="800000"/>
                </a:solidFill>
                <a:latin typeface="Consolas" panose="020B0609020204030204" pitchFamily="49" charset="0"/>
              </a:rPr>
              <a:t>Hello</a:t>
            </a:r>
            <a:endParaRPr lang="de-DE" sz="3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de-DE" sz="3200" dirty="0">
                <a:solidFill>
                  <a:srgbClr val="800000"/>
                </a:solidFill>
                <a:latin typeface="Consolas" panose="020B0609020204030204" pitchFamily="49" charset="0"/>
              </a:rPr>
              <a:t>Hi Hello</a:t>
            </a:r>
            <a:endParaRPr lang="de-DE" sz="3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de-DE" sz="3200" dirty="0">
                <a:solidFill>
                  <a:srgbClr val="800000"/>
                </a:solidFill>
                <a:latin typeface="Consolas" panose="020B0609020204030204" pitchFamily="49" charset="0"/>
              </a:rPr>
              <a:t>Hi </a:t>
            </a:r>
            <a:r>
              <a:rPr lang="de-DE" sz="3200" dirty="0" err="1">
                <a:solidFill>
                  <a:srgbClr val="800000"/>
                </a:solidFill>
                <a:latin typeface="Consolas" panose="020B0609020204030204" pitchFamily="49" charset="0"/>
              </a:rPr>
              <a:t>Hi</a:t>
            </a:r>
            <a:endParaRPr lang="de-DE" sz="32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694A33-D5E7-4E1F-87F9-E34451DCD481}"/>
              </a:ext>
            </a:extLst>
          </p:cNvPr>
          <p:cNvSpPr/>
          <p:nvPr/>
        </p:nvSpPr>
        <p:spPr>
          <a:xfrm>
            <a:off x="2164854" y="6067167"/>
            <a:ext cx="1728192" cy="57606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DA614B4-7CAB-4098-96AA-57486B621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992" y="4293096"/>
            <a:ext cx="4147170" cy="226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11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54943C1-FF21-4635-8378-11CE17E69BD8}"/>
              </a:ext>
            </a:extLst>
          </p:cNvPr>
          <p:cNvSpPr/>
          <p:nvPr/>
        </p:nvSpPr>
        <p:spPr>
          <a:xfrm>
            <a:off x="1577752" y="9241"/>
            <a:ext cx="9918848" cy="6924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Прокси-объект объявлен в приватной области. Поэтому его нельзя создать снаружи класса.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explicit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: 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m_valuePtr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de-DE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} { }</a:t>
            </a:r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Прокси-объект нельзя копировать и присваивать.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) =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delete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operator</a:t>
            </a:r>
            <a:r>
              <a:rPr lang="de-DE" sz="1200" dirty="0">
                <a:solidFill>
                  <a:srgbClr val="AF00DB"/>
                </a:solidFill>
                <a:latin typeface="Consolas" panose="020B0609020204030204" pitchFamily="49" charset="0"/>
              </a:rPr>
              <a:t>=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) =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delete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У </a:t>
            </a:r>
            <a:r>
              <a:rPr lang="de-DE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lvalue</a:t>
            </a: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-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ссылок операции разыменования нет.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operator</a:t>
            </a:r>
            <a:r>
              <a:rPr lang="de-DE" sz="1200" dirty="0">
                <a:solidFill>
                  <a:srgbClr val="AF00DB"/>
                </a:solidFill>
                <a:latin typeface="Consolas" panose="020B0609020204030204" pitchFamily="49" charset="0"/>
              </a:rPr>
              <a:t>*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&amp; =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delete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А у </a:t>
            </a:r>
            <a:r>
              <a:rPr lang="de-DE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rvalue</a:t>
            </a: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-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ссылок разыменование есть.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[[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nodiscard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]] 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operator</a:t>
            </a:r>
            <a:r>
              <a:rPr lang="de-DE" sz="1200" dirty="0">
                <a:solidFill>
                  <a:srgbClr val="AF00DB"/>
                </a:solidFill>
                <a:latin typeface="Consolas" panose="020B0609020204030204" pitchFamily="49" charset="0"/>
              </a:rPr>
              <a:t>*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&amp;&amp;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de-DE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m_valuePtr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У </a:t>
            </a:r>
            <a:r>
              <a:rPr lang="en-US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lvalue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-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ссылок операции -&gt; нет.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>
                <a:solidFill>
                  <a:srgbClr val="AF00DB"/>
                </a:solidFill>
                <a:latin typeface="Consolas" panose="020B0609020204030204" pitchFamily="49" charset="0"/>
              </a:rPr>
              <a:t>operator-&gt;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&amp; =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delete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У </a:t>
            </a:r>
            <a:r>
              <a:rPr lang="de-DE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rvalue</a:t>
            </a: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-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ссылок операция -&gt; есть.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>
                <a:solidFill>
                  <a:srgbClr val="AF00DB"/>
                </a:solidFill>
                <a:latin typeface="Consolas" panose="020B0609020204030204" pitchFamily="49" charset="0"/>
              </a:rPr>
              <a:t>operator-&gt;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&amp;&amp;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m_valuePtr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Value* </a:t>
            </a:r>
            <a:r>
              <a:rPr lang="de-DE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m_valuePtr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};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[[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nodiscard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]]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EnsureUnique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Возвращаем прокси-объект для модификации данных.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m_value</a:t>
            </a:r>
            <a:r>
              <a:rPr lang="de-DE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get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841347-3279-4B14-AF27-C8EEDB79ADD6}"/>
              </a:ext>
            </a:extLst>
          </p:cNvPr>
          <p:cNvSpPr/>
          <p:nvPr/>
        </p:nvSpPr>
        <p:spPr>
          <a:xfrm>
            <a:off x="7289350" y="4509121"/>
            <a:ext cx="4639298" cy="1569660"/>
          </a:xfrm>
          <a:prstGeom prst="rect">
            <a:avLst/>
          </a:prstGeom>
          <a:ln>
            <a:solidFill>
              <a:srgbClr val="ED0378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795E26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"Hello"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writer = 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::string&gt; s2;</a:t>
            </a:r>
            <a:endParaRPr lang="en-US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Ошибка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компиляции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br>
              <a:rPr lang="en-US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writer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</a:t>
            </a:r>
            <a:r>
              <a:rPr lang="en-US" sz="1600" dirty="0">
                <a:solidFill>
                  <a:srgbClr val="795E26"/>
                </a:solidFill>
                <a:latin typeface="Consolas" panose="020B0609020204030204" pitchFamily="49" charset="0"/>
              </a:rPr>
              <a:t>append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"!!!"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6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95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35457DD-7AFD-46A5-9A8A-6ECA27F2B795}"/>
              </a:ext>
            </a:extLst>
          </p:cNvPr>
          <p:cNvSpPr/>
          <p:nvPr/>
        </p:nvSpPr>
        <p:spPr>
          <a:xfrm>
            <a:off x="1524000" y="836713"/>
            <a:ext cx="925252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s1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"Hello"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s2{s1};</a:t>
            </a:r>
          </a:p>
          <a:p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Чтобы изменить значение, нужно </a:t>
            </a:r>
            <a:r>
              <a:rPr lang="ru-RU" dirty="0" err="1">
                <a:solidFill>
                  <a:srgbClr val="008000"/>
                </a:solidFill>
                <a:latin typeface="Consolas" panose="020B0609020204030204" pitchFamily="49" charset="0"/>
              </a:rPr>
              <a:t>разыменовать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результат вызова 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Write().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*</a:t>
            </a:r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s2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 =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</a:rPr>
              <a:t>Wor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*</a:t>
            </a:r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s2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 +=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</a:rPr>
              <a:t>ld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‘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Можно вызывать </a:t>
            </a:r>
            <a:r>
              <a:rPr lang="ru-RU" dirty="0" err="1">
                <a:solidFill>
                  <a:srgbClr val="008000"/>
                </a:solidFill>
                <a:latin typeface="Consolas" panose="020B0609020204030204" pitchFamily="49" charset="0"/>
              </a:rPr>
              <a:t>неконстантные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методы, используя -&gt;.</a:t>
            </a:r>
            <a:endParaRPr lang="ru-RU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s2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append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"!"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826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1CDF27-54FD-42B0-B96A-732DBEF82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Виртуальный заместитель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721FF-B344-429B-9BA6-FAD7498A62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(Virtual Proxy)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50604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A490B-7A1E-4636-B8DF-E2BC7C9CD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32383-0782-4ED3-9E76-8360025F62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3135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55576" y="16818"/>
            <a:ext cx="11157048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CCopyConstr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unique_ptr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Copy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make_unique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&gt;(</a:t>
            </a:r>
            <a:r>
              <a:rPr lang="en-US" sz="1600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CCloneConstr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unique_ptr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Copy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Clone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using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CCopyClass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i="1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conditional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!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is_abstract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&gt;::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&amp;&amp;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is_copy_constructible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&gt;::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CCopyConstr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&gt;,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CCloneConstr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&gt;&gt;::</a:t>
            </a:r>
            <a:r>
              <a:rPr lang="en-US" sz="1600" i="1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shared_ptr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38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88554" y="0"/>
            <a:ext cx="9179446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operator-&gt;()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friend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&amp;)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operator=(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&amp;)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4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</a:t>
            </a:r>
            <a:r>
              <a:rPr lang="en-US" sz="1400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   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   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};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...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enable_if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&lt;!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is_abstract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&gt;::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&gt;::</a:t>
            </a:r>
            <a:r>
              <a:rPr lang="en-US" sz="1400" i="1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&amp;&amp;... </a:t>
            </a:r>
            <a:r>
              <a:rPr lang="en-US" sz="14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make_shared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i="1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forward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&gt;(</a:t>
            </a:r>
            <a:r>
              <a:rPr lang="en-US" sz="14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)...))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avoid duplicate object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&amp;&amp;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move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 { 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unique_ptr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pUniqueObj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move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pUniqueObj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 { 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operator=(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&amp;&amp;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move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vc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generate copy, but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c++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11 don't allow this, implement for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gcc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4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&amp;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  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5902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24000" y="0"/>
            <a:ext cx="9144000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operator=(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&amp;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operator=(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 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operator*()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 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operator-&gt;()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i="1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operator--(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EnsureUnique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i="1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 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768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631504" y="1012955"/>
            <a:ext cx="903649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Write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EnsureUnique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shared_ptr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&amp; 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WriteShared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EnsureUnique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EnsureUnique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i="1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use_count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&gt; 1)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CCopyClass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Copy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(*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03445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Виртуальный заместитель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Представляет объект, создание которого сопряжено с большими затратами</a:t>
            </a:r>
          </a:p>
          <a:p>
            <a:pPr lvl="1"/>
            <a:r>
              <a:rPr lang="ru-RU" dirty="0"/>
              <a:t>Создание часто откладывается до момента непосредственного использования</a:t>
            </a:r>
          </a:p>
          <a:p>
            <a:r>
              <a:rPr lang="ru-RU" dirty="0"/>
              <a:t>Заместитель выполняет функции суррогатного представителя объекта до и во время его создания</a:t>
            </a:r>
          </a:p>
        </p:txBody>
      </p:sp>
    </p:spTree>
    <p:extLst>
      <p:ext uri="{BB962C8B-B14F-4D97-AF65-F5344CB8AC3E}">
        <p14:creationId xmlns:p14="http://schemas.microsoft.com/office/powerpoint/2010/main" val="1761672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476672"/>
            <a:ext cx="4176464" cy="590639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6921" y="3212976"/>
            <a:ext cx="1183798" cy="1625120"/>
          </a:xfrm>
          <a:prstGeom prst="rect">
            <a:avLst/>
          </a:prstGeom>
        </p:spPr>
      </p:pic>
      <p:pic>
        <p:nvPicPr>
          <p:cNvPr id="1026" name="Picture 2" descr="http://preloaders.net/preloaders/712/Floating%20rays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565" y="3137757"/>
            <a:ext cx="808854" cy="808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4631" y="3426614"/>
            <a:ext cx="438723" cy="27390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6"/>
          <a:srcRect t="5190" b="3963"/>
          <a:stretch/>
        </p:blipFill>
        <p:spPr>
          <a:xfrm>
            <a:off x="4655840" y="2735472"/>
            <a:ext cx="2736302" cy="1656184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4367808" y="878848"/>
            <a:ext cx="3312368" cy="1813864"/>
          </a:xfrm>
          <a:prstGeom prst="rect">
            <a:avLst/>
          </a:prstGeom>
          <a:solidFill>
            <a:srgbClr val="DFEE4C">
              <a:alpha val="5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Callout: Line 1">
            <a:extLst>
              <a:ext uri="{FF2B5EF4-FFF2-40B4-BE49-F238E27FC236}">
                <a16:creationId xmlns:a16="http://schemas.microsoft.com/office/drawing/2014/main" id="{9AC57835-122B-4643-9670-E069FC5ECA28}"/>
              </a:ext>
            </a:extLst>
          </p:cNvPr>
          <p:cNvSpPr/>
          <p:nvPr/>
        </p:nvSpPr>
        <p:spPr>
          <a:xfrm>
            <a:off x="8826921" y="620688"/>
            <a:ext cx="2669679" cy="1625120"/>
          </a:xfrm>
          <a:prstGeom prst="borderCallout1">
            <a:avLst>
              <a:gd name="adj1" fmla="val 32817"/>
              <a:gd name="adj2" fmla="val -3100"/>
              <a:gd name="adj3" fmla="val 68737"/>
              <a:gd name="adj4" fmla="val -45945"/>
            </a:avLst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Видимая область</a:t>
            </a:r>
          </a:p>
        </p:txBody>
      </p:sp>
    </p:spTree>
    <p:extLst>
      <p:ext uri="{BB962C8B-B14F-4D97-AF65-F5344CB8AC3E}">
        <p14:creationId xmlns:p14="http://schemas.microsoft.com/office/powerpoint/2010/main" val="231984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3.33333E-6 L -3.88889E-6 0.2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4.81481E-6 L 0.08855 -0.06643 C 0.1073 -0.08125 0.13507 -0.08888 0.16407 -0.08888 C 0.19705 -0.08888 0.22344 -0.08125 0.24219 -0.06643 L 0.33091 -4.81481E-6 " pathEditMode="relative" rAng="0" ptsTypes="AAAAA">
                                      <p:cBhvr>
                                        <p:cTn id="2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45" y="-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3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091 -4.81481E-6 L 0.24219 0.03727 C 0.22292 0.04584 0.19532 0.0507 0.16615 0.0507 C 0.13351 0.0507 0.1073 0.04584 0.08802 0.03727 L 0.00018 -4.81481E-6 " pathEditMode="relative" rAng="0" ptsTypes="AAAAA">
                                      <p:cBhvr>
                                        <p:cTn id="2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45" y="252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652" y="1618488"/>
            <a:ext cx="6698740" cy="5126208"/>
          </a:xfrm>
          <a:prstGeom prst="rect">
            <a:avLst/>
          </a:prstGeo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Виртуальный заместитель </a:t>
            </a:r>
            <a:r>
              <a:rPr lang="en-US" dirty="0" err="1"/>
              <a:t>ImageProxy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7622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551384" y="1595021"/>
            <a:ext cx="4419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Size()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Size(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: width(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), height(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width = 0;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height = 0;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GetSize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0;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Draw()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0;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~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096000" y="1595021"/>
            <a:ext cx="565670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Image(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uint8_t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 &amp;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/*data*/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Декодируем изображение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Draw()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override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"Drawing an image\n"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GetSize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override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m_size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ru-RU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ru-RU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m_size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Прочие данные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Реальное 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2104132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FOLDER" val="H:\teaching\institutps\2016\ood\lectures\07\07 - Адаптер, Фасад\"/>
  <p:tag name="ISPRING_PRESENTATION_PATH" val="H:\teaching\institutps\2016\ood\lectures\07\07 - Адаптер, Фасад.pptx"/>
  <p:tag name="ISPRING_PROJECT_FOLDER_UPDATED" val="1"/>
  <p:tag name="ISPRING_SCREEN_RECS_UPDATED" val="H:\teaching\institutps\2016\ood\lectures\07\07 - Адаптер, Фасад"/>
  <p:tag name="ISPRING_UUID" val="{77CEB02E-0205-4D42-AC68-BCD00A9879B0}"/>
  <p:tag name="ISPRING_RESOURCE_PATHS_HASH_PRESENTER" val="3fce91ce49d142213e7bd81337227e9db915679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7119</TotalTime>
  <Words>5973</Words>
  <Application>Microsoft Office PowerPoint</Application>
  <PresentationFormat>Widescreen</PresentationFormat>
  <Paragraphs>746</Paragraphs>
  <Slides>54</Slides>
  <Notes>19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Arial</vt:lpstr>
      <vt:lpstr>Calibri</vt:lpstr>
      <vt:lpstr>Calibri Light</vt:lpstr>
      <vt:lpstr>Consolas</vt:lpstr>
      <vt:lpstr>Impact</vt:lpstr>
      <vt:lpstr>Times New Roman</vt:lpstr>
      <vt:lpstr>Office Theme</vt:lpstr>
      <vt:lpstr>Паттерн проектирования «Заместитель» (Proxy)</vt:lpstr>
      <vt:lpstr>Паттерн «Заместитель»</vt:lpstr>
      <vt:lpstr>Структура паттерна</vt:lpstr>
      <vt:lpstr>Разновидности паттерна</vt:lpstr>
      <vt:lpstr>Виртуальный заместитель</vt:lpstr>
      <vt:lpstr>Виртуальный заместитель</vt:lpstr>
      <vt:lpstr>PowerPoint Presentation</vt:lpstr>
      <vt:lpstr>Виртуальный заместитель ImageProxy</vt:lpstr>
      <vt:lpstr>Реальное изображение</vt:lpstr>
      <vt:lpstr>Асинхронная загрузка изображения</vt:lpstr>
      <vt:lpstr>PowerPoint Presentation</vt:lpstr>
      <vt:lpstr>PowerPoint Presentation</vt:lpstr>
      <vt:lpstr>PowerPoint Presentation</vt:lpstr>
      <vt:lpstr>Виртуальный заместитель в действии</vt:lpstr>
      <vt:lpstr>Удаленный заместитель</vt:lpstr>
      <vt:lpstr>Утки</vt:lpstr>
      <vt:lpstr>PowerPoint Presentation</vt:lpstr>
      <vt:lpstr>Удаленное управление утками</vt:lpstr>
      <vt:lpstr>Архитектура</vt:lpstr>
      <vt:lpstr>Канал для обмена данными между процессами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Прочие варианты использования</vt:lpstr>
      <vt:lpstr>Copy on Write</vt:lpstr>
      <vt:lpstr>Оптимизация Copy-on-write</vt:lpstr>
      <vt:lpstr>Copy-on-write в действии</vt:lpstr>
      <vt:lpstr>Copy on Write Proxy</vt:lpstr>
      <vt:lpstr>Применение Copy on Write в графическом редакторе</vt:lpstr>
      <vt:lpstr>Растровый графический редактор</vt:lpstr>
      <vt:lpstr>Растровое изображение</vt:lpstr>
      <vt:lpstr>Отмена и повтор действий</vt:lpstr>
      <vt:lpstr>Изображение в виде тайлов</vt:lpstr>
      <vt:lpstr>Изображеине размером, не кратным размеру тайла</vt:lpstr>
      <vt:lpstr>Изображение со сплошной заливкой</vt:lpstr>
      <vt:lpstr>PowerPoint Presentation</vt:lpstr>
      <vt:lpstr>PowerPoint Presentation</vt:lpstr>
      <vt:lpstr>PowerPoint Presentation</vt:lpstr>
      <vt:lpstr>Каркас CoW-обёртки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Что выведет эта программа?</vt:lpstr>
      <vt:lpstr>PowerPoint Presentation</vt:lpstr>
      <vt:lpstr>PowerPoint Presentation</vt:lpstr>
      <vt:lpstr>Вопросы?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Vivid</dc:creator>
  <cp:lastModifiedBy>Alexey Malov</cp:lastModifiedBy>
  <cp:revision>632</cp:revision>
  <dcterms:created xsi:type="dcterms:W3CDTF">2016-02-02T19:36:42Z</dcterms:created>
  <dcterms:modified xsi:type="dcterms:W3CDTF">2024-11-22T15:44:45Z</dcterms:modified>
</cp:coreProperties>
</file>

<file path=docProps/thumbnail.jpeg>
</file>